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0" r:id="rId3"/>
    <p:sldId id="277" r:id="rId4"/>
    <p:sldId id="295" r:id="rId5"/>
    <p:sldId id="297" r:id="rId6"/>
    <p:sldId id="298" r:id="rId7"/>
    <p:sldId id="296" r:id="rId8"/>
    <p:sldId id="29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44"/>
    <a:srgbClr val="004EA4"/>
    <a:srgbClr val="007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6C4-50E5-4BA4-BA24-5D9A498B25DD}" type="datetimeFigureOut">
              <a:rPr lang="ru-RU" smtClean="0"/>
              <a:t>23.01.2022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B4D6-273C-42E2-B0DB-1CBB80052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grpSp>
        <p:nvGrpSpPr>
          <p:cNvPr id="15" name="Группа 14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51535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4713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953000" y="1790700"/>
            <a:ext cx="6402388" cy="4701540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649203"/>
            <a:ext cx="4470400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12401"/>
            <a:ext cx="3278187" cy="7956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55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9118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b="15925"/>
          <a:stretch/>
        </p:blipFill>
        <p:spPr>
          <a:xfrm>
            <a:off x="0" y="0"/>
            <a:ext cx="12204700" cy="6865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4838700" y="1685924"/>
            <a:ext cx="6516688" cy="4272917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649203"/>
            <a:ext cx="4470399" cy="1322068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2957721"/>
            <a:ext cx="3497579" cy="795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284323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7211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7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1825625"/>
            <a:ext cx="10517188" cy="4351337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85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2462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98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5345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черное-бел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5638" r="50090" b="-93"/>
          <a:stretch/>
        </p:blipFill>
        <p:spPr>
          <a:xfrm>
            <a:off x="0" y="0"/>
            <a:ext cx="6076950" cy="68656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5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19849" r="8016" b="8015"/>
          <a:stretch/>
        </p:blipFill>
        <p:spPr>
          <a:xfrm>
            <a:off x="2806" y="0"/>
            <a:ext cx="12189194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bg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bg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6851536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6860964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1134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799" y="845343"/>
            <a:ext cx="46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z="1600" smtClean="0"/>
              <a:pPr/>
              <a:t>‹#›</a:t>
            </a:fld>
            <a:endParaRPr lang="ru-RU" dirty="0"/>
          </a:p>
        </p:txBody>
      </p:sp>
      <p:sp>
        <p:nvSpPr>
          <p:cNvPr id="7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1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4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820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азовый слайд бел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8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2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56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1825625"/>
            <a:ext cx="5181600" cy="4351336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04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099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172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838200" y="2674619"/>
            <a:ext cx="5181600" cy="350234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724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азовый слайд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5048250" y="1349375"/>
            <a:ext cx="6307138" cy="4519611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467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1861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1"/>
            <a:ext cx="10515600" cy="823912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74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9338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3762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1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58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6346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1051401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4710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бел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4486752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4657090"/>
            <a:ext cx="3221672" cy="1423669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Рисунок 2"/>
          <p:cNvSpPr>
            <a:spLocks noGrp="1"/>
          </p:cNvSpPr>
          <p:nvPr>
            <p:ph type="pic" idx="17"/>
          </p:nvPr>
        </p:nvSpPr>
        <p:spPr>
          <a:xfrm>
            <a:off x="839788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8"/>
          </p:nvPr>
        </p:nvSpPr>
        <p:spPr>
          <a:xfrm>
            <a:off x="4485164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7" name="Рисунок 2"/>
          <p:cNvSpPr>
            <a:spLocks noGrp="1"/>
          </p:cNvSpPr>
          <p:nvPr>
            <p:ph type="pic" idx="19"/>
          </p:nvPr>
        </p:nvSpPr>
        <p:spPr>
          <a:xfrm>
            <a:off x="8133716" y="1825625"/>
            <a:ext cx="3221672" cy="258318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и текст чер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623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133716" y="1825626"/>
            <a:ext cx="3221672" cy="4255134"/>
          </a:xfrm>
        </p:spPr>
        <p:txBody>
          <a:bodyPr anchor="t">
            <a:norm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"/>
          </p:nvPr>
        </p:nvSpPr>
        <p:spPr>
          <a:xfrm>
            <a:off x="839788" y="1825626"/>
            <a:ext cx="7123112" cy="4255135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354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и текст чер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057775" y="1349376"/>
            <a:ext cx="6172200" cy="449103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219325"/>
            <a:ext cx="3932237" cy="36210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6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557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r="11520" b="11719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87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006587" y="437551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1992900"/>
            <a:ext cx="8523288" cy="21268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711262"/>
            <a:ext cx="8523287" cy="141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15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012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7" r="18089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" y="1271798"/>
            <a:ext cx="1779820" cy="414129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7135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5" name="Прямоугольник 4"/>
          <p:cNvSpPr/>
          <p:nvPr userDrawn="1"/>
        </p:nvSpPr>
        <p:spPr>
          <a:xfrm>
            <a:off x="0" y="2324100"/>
            <a:ext cx="9363075" cy="32385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6587" y="4083410"/>
            <a:ext cx="973705" cy="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324100"/>
            <a:ext cx="8523288" cy="1503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19163"/>
            <a:ext cx="8523287" cy="8894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 подзаголовка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4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71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6"/>
          <a:stretch/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2717800"/>
            <a:ext cx="9363075" cy="2451100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7" y="2717800"/>
            <a:ext cx="8523288" cy="24511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9820" cy="414127"/>
          </a:xfrm>
          <a:prstGeom prst="rect">
            <a:avLst/>
          </a:prstGeom>
        </p:spPr>
      </p:pic>
      <p:sp>
        <p:nvSpPr>
          <p:cNvPr id="10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2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9012" r="154" b="43602"/>
          <a:stretch/>
        </p:blipFill>
        <p:spPr>
          <a:xfrm>
            <a:off x="0" y="0"/>
            <a:ext cx="12188858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0" y="-2828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625725"/>
            <a:ext cx="9144000" cy="222334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cxnSp>
        <p:nvCxnSpPr>
          <p:cNvPr id="28" name="Прямая соединительная линия 27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863824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b="24561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812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12186"/>
          <a:stretch/>
        </p:blipFill>
        <p:spPr>
          <a:xfrm>
            <a:off x="0" y="-7620"/>
            <a:ext cx="12191999" cy="6865620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C6CBBCF-0DE3-E94F-9EA5-298B0C60DA2E}"/>
              </a:ext>
            </a:extLst>
          </p:cNvPr>
          <p:cNvSpPr txBox="1">
            <a:spLocks/>
          </p:cNvSpPr>
          <p:nvPr userDrawn="1"/>
        </p:nvSpPr>
        <p:spPr>
          <a:xfrm>
            <a:off x="1053147" y="1992367"/>
            <a:ext cx="1951475" cy="1463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800"/>
              </a:spcAft>
            </a:pPr>
            <a:r>
              <a:rPr lang="ru-RU" altLang="ru-RU" sz="12000" b="1" dirty="0">
                <a:ln w="28575">
                  <a:solidFill>
                    <a:srgbClr val="80BF44"/>
                  </a:solidFill>
                </a:ln>
                <a:solidFill>
                  <a:srgbClr val="00B0F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2229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ЦИТАТА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028884" y="2724084"/>
            <a:ext cx="7450396" cy="2122236"/>
          </a:xfrm>
        </p:spPr>
        <p:txBody>
          <a:bodyPr anchor="t">
            <a:normAutofit/>
          </a:bodyPr>
          <a:lstStyle>
            <a:lvl1pPr marL="0" indent="0">
              <a:buNone/>
              <a:defRPr sz="32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Цитата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808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/>
          <a:stretch/>
        </p:blipFill>
        <p:spPr>
          <a:xfrm>
            <a:off x="0" y="7619"/>
            <a:ext cx="12192000" cy="6850381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7619"/>
            <a:ext cx="7767942" cy="6850381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2" r="22706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5595257"/>
            <a:ext cx="7767942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303336"/>
            <a:ext cx="692815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КОНТАКТНАЯ ИНФОРМАЦИЯ</a:t>
            </a:r>
          </a:p>
        </p:txBody>
      </p:sp>
      <p:sp>
        <p:nvSpPr>
          <p:cNvPr id="11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7" y="799199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 userDrawn="1"/>
        </p:nvSpPr>
        <p:spPr>
          <a:xfrm>
            <a:off x="965587" y="2367640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9788" y="2719109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15" hasCustomPrompt="1"/>
          </p:nvPr>
        </p:nvSpPr>
        <p:spPr>
          <a:xfrm>
            <a:off x="839788" y="3178543"/>
            <a:ext cx="6928154" cy="43557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1253005" y="3810786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адрес</a:t>
            </a:r>
          </a:p>
        </p:txBody>
      </p:sp>
      <p:sp>
        <p:nvSpPr>
          <p:cNvPr id="2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1253005" y="4468121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253005" y="5024539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почта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1253005" y="6036800"/>
            <a:ext cx="6514937" cy="379656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/>
              <a:t>соцсети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0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10484" r="15094" b="431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10012317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 algn="r"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916405" y="5595256"/>
            <a:ext cx="10417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52536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 userDrawn="1"/>
        </p:nvSpPr>
        <p:spPr>
          <a:xfrm>
            <a:off x="-1" y="-1"/>
            <a:ext cx="12192001" cy="682971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8" y="1132622"/>
            <a:ext cx="1992880" cy="46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97853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/>
          <a:stretch/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sp>
        <p:nvSpPr>
          <p:cNvPr id="14" name="Google Shape;357;p50"/>
          <p:cNvSpPr txBox="1"/>
          <p:nvPr userDrawn="1"/>
        </p:nvSpPr>
        <p:spPr>
          <a:xfrm>
            <a:off x="90331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rgbClr val="80BF44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rgbClr val="80BF44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6961799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6961799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0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916405" y="584464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916405" y="5700031"/>
            <a:ext cx="104173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33167" r="2060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Прямоугольник 26"/>
          <p:cNvSpPr/>
          <p:nvPr userDrawn="1"/>
        </p:nvSpPr>
        <p:spPr>
          <a:xfrm>
            <a:off x="0" y="0"/>
            <a:ext cx="7767942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357;p50"/>
          <p:cNvSpPr txBox="1"/>
          <p:nvPr userDrawn="1"/>
        </p:nvSpPr>
        <p:spPr>
          <a:xfrm>
            <a:off x="6302628" y="1162318"/>
            <a:ext cx="1321431" cy="4054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48355" tIns="48355" rIns="48355" bIns="48355">
            <a:spAutoFit/>
          </a:bodyPr>
          <a:lstStyle/>
          <a:p>
            <a:pPr>
              <a:defRPr sz="2600">
                <a:solidFill>
                  <a:srgbClr val="80BF44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000" b="1" spc="423" dirty="0">
                <a:solidFill>
                  <a:schemeClr val="tx1"/>
                </a:solidFill>
                <a:latin typeface="Calibri" panose="020F0502020204030204" pitchFamily="34" charset="0"/>
                <a:ea typeface="PFBeauSansPro-Bold"/>
                <a:cs typeface="Calibri" panose="020F0502020204030204" pitchFamily="34" charset="0"/>
                <a:sym typeface="PFBeauSansPro-Bold"/>
              </a:rPr>
              <a:t>tpu.ru</a:t>
            </a:r>
            <a:endParaRPr lang="ru-RU" sz="2000" b="1" spc="423" dirty="0">
              <a:solidFill>
                <a:schemeClr val="tx1"/>
              </a:solidFill>
              <a:latin typeface="Calibri" panose="020F0502020204030204" pitchFamily="34" charset="0"/>
              <a:ea typeface="PFBeauSansPro-Bold"/>
              <a:cs typeface="Calibri" panose="020F0502020204030204" pitchFamily="34" charset="0"/>
              <a:sym typeface="PFBeauSansPro-Bold"/>
            </a:endParaRPr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7767941" y="5595257"/>
            <a:ext cx="4424058" cy="126274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7820051" y="5844649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7820051" y="6216576"/>
            <a:ext cx="4371949" cy="416451"/>
          </a:xfrm>
        </p:spPr>
        <p:txBody>
          <a:bodyPr anchor="t">
            <a:normAutofit/>
          </a:bodyPr>
          <a:lstStyle>
            <a:lvl1pPr marL="0" indent="0">
              <a:buNone/>
              <a:defRPr sz="1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5452398" y="5909909"/>
            <a:ext cx="2315542" cy="416451"/>
          </a:xfrm>
        </p:spPr>
        <p:txBody>
          <a:bodyPr anchor="t">
            <a:normAutofit/>
          </a:bodyPr>
          <a:lstStyle>
            <a:lvl1pPr marL="0" indent="0">
              <a:buNone/>
              <a:defRPr sz="1800" b="0" baseline="0">
                <a:solidFill>
                  <a:srgbClr val="80BF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дата</a:t>
            </a:r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006587" y="6083120"/>
            <a:ext cx="4110429" cy="70030"/>
            <a:chOff x="838200" y="6083120"/>
            <a:chExt cx="4110429" cy="70030"/>
          </a:xfrm>
          <a:solidFill>
            <a:srgbClr val="80BF44"/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83820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24361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649024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054436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459848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865260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3265822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662363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067775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4473187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878599" y="6083120"/>
              <a:ext cx="70030" cy="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916405" y="1597445"/>
            <a:ext cx="9144000" cy="225162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6405" y="4332174"/>
            <a:ext cx="9144000" cy="12630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5" name="Прямоугольник 44"/>
          <p:cNvSpPr/>
          <p:nvPr userDrawn="1"/>
        </p:nvSpPr>
        <p:spPr>
          <a:xfrm>
            <a:off x="1006587" y="4048236"/>
            <a:ext cx="973705" cy="80013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132622"/>
            <a:ext cx="1997695" cy="4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7" y="1271797"/>
            <a:ext cx="1777045" cy="414127"/>
          </a:xfrm>
          <a:prstGeom prst="rect">
            <a:avLst/>
          </a:prstGeom>
          <a:noFill/>
        </p:spPr>
      </p:pic>
      <p:sp>
        <p:nvSpPr>
          <p:cNvPr id="7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1" y="1997693"/>
            <a:ext cx="4663440" cy="79567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idx="16" hasCustomPrompt="1"/>
          </p:nvPr>
        </p:nvSpPr>
        <p:spPr>
          <a:xfrm>
            <a:off x="838200" y="2818433"/>
            <a:ext cx="10517188" cy="3140408"/>
          </a:xfrm>
        </p:spPr>
        <p:txBody>
          <a:bodyPr anchor="t">
            <a:normAutofit/>
          </a:bodyPr>
          <a:lstStyle>
            <a:lvl1pPr marL="457200" indent="-457200">
              <a:buSzPct val="150000"/>
              <a:buFont typeface="+mj-lt"/>
              <a:buAutoNum type="arabicPeriod"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804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80D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0071"/>
            <a:ext cx="8961953" cy="79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2"/>
            <a:r>
              <a:rPr lang="ru-RU" dirty="0"/>
              <a:t>Первый уровень</a:t>
            </a:r>
          </a:p>
          <a:p>
            <a:pPr lvl="3"/>
            <a:r>
              <a:rPr lang="ru-RU" dirty="0"/>
              <a:t>Второй уровень</a:t>
            </a:r>
          </a:p>
          <a:p>
            <a:pPr lvl="4"/>
            <a:r>
              <a:rPr lang="ru-RU" dirty="0"/>
              <a:t>Третий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24" y="909229"/>
            <a:ext cx="1018505" cy="237355"/>
          </a:xfrm>
          <a:prstGeom prst="rect">
            <a:avLst/>
          </a:prstGeom>
          <a:noFill/>
        </p:spPr>
      </p:pic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94" r:id="rId7"/>
    <p:sldLayoutId id="2147483695" r:id="rId8"/>
    <p:sldLayoutId id="2147483679" r:id="rId9"/>
    <p:sldLayoutId id="2147483680" r:id="rId10"/>
    <p:sldLayoutId id="2147483681" r:id="rId11"/>
    <p:sldLayoutId id="2147483682" r:id="rId12"/>
    <p:sldLayoutId id="2147483650" r:id="rId13"/>
    <p:sldLayoutId id="2147483691" r:id="rId14"/>
    <p:sldLayoutId id="2147483692" r:id="rId15"/>
    <p:sldLayoutId id="2147483652" r:id="rId16"/>
    <p:sldLayoutId id="2147483653" r:id="rId17"/>
    <p:sldLayoutId id="2147483656" r:id="rId18"/>
    <p:sldLayoutId id="2147483696" r:id="rId19"/>
    <p:sldLayoutId id="2147483674" r:id="rId20"/>
    <p:sldLayoutId id="2147483665" r:id="rId21"/>
    <p:sldLayoutId id="2147483666" r:id="rId22"/>
    <p:sldLayoutId id="2147483688" r:id="rId23"/>
    <p:sldLayoutId id="2147483689" r:id="rId24"/>
    <p:sldLayoutId id="2147483690" r:id="rId25"/>
    <p:sldLayoutId id="2147483675" r:id="rId26"/>
    <p:sldLayoutId id="2147483676" r:id="rId27"/>
    <p:sldLayoutId id="2147483677" r:id="rId28"/>
    <p:sldLayoutId id="2147483657" r:id="rId29"/>
    <p:sldLayoutId id="2147483684" r:id="rId30"/>
    <p:sldLayoutId id="2147483685" r:id="rId31"/>
    <p:sldLayoutId id="2147483686" r:id="rId32"/>
    <p:sldLayoutId id="2147483687" r:id="rId33"/>
    <p:sldLayoutId id="2147483667" r:id="rId34"/>
    <p:sldLayoutId id="2147483670" r:id="rId35"/>
    <p:sldLayoutId id="2147483668" r:id="rId36"/>
    <p:sldLayoutId id="2147483671" r:id="rId37"/>
    <p:sldLayoutId id="2147483669" r:id="rId38"/>
    <p:sldLayoutId id="2147483672" r:id="rId39"/>
    <p:sldLayoutId id="2147483673" r:id="rId40"/>
    <p:sldLayoutId id="2147483683" r:id="rId41"/>
    <p:sldLayoutId id="2147483678" r:id="rId42"/>
    <p:sldLayoutId id="2147483693" r:id="rId4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scalabc.net/ssyilki-dlya-skachivaniy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/>
              <a:t>Чузлов Вячеслав Алексеевич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/>
              <a:t>к.т.н., доцент ОХИ ИШПР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/>
              <a:t>26 января 2021 г.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Системный анализ процессов химической технологии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Расчет октановых чисел смешения</a:t>
            </a:r>
          </a:p>
        </p:txBody>
      </p:sp>
    </p:spTree>
    <p:extLst>
      <p:ext uri="{BB962C8B-B14F-4D97-AF65-F5344CB8AC3E}">
        <p14:creationId xmlns:p14="http://schemas.microsoft.com/office/powerpoint/2010/main" val="24186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ОКТАНОВОЕ ЧИСЛО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03457-8F1B-40FE-8C85-3396761ADCD6}"/>
              </a:ext>
            </a:extLst>
          </p:cNvPr>
          <p:cNvSpPr txBox="1"/>
          <p:nvPr/>
        </p:nvSpPr>
        <p:spPr>
          <a:xfrm>
            <a:off x="510102" y="1027905"/>
            <a:ext cx="9290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>
                <a:solidFill>
                  <a:srgbClr val="80BF44"/>
                </a:solidFill>
              </a:rPr>
              <a:t>Октановое число</a:t>
            </a:r>
            <a:r>
              <a:rPr lang="ru-RU" b="1" i="1" dirty="0"/>
              <a:t> </a:t>
            </a:r>
            <a:r>
              <a:rPr lang="ru-RU" dirty="0"/>
              <a:t>– это условная величина, характеризующая детонационную стойкость и численно равная процентному содержанию изооктана в эталонной смеси с н-гептаном, которая по детонационной стойкости эквивалентна испытуемому топливу в условиях стандартного одноцилиндрового двигателя.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AD3B3-867C-407C-B9D9-B2D7360D6661}"/>
              </a:ext>
            </a:extLst>
          </p:cNvPr>
          <p:cNvSpPr txBox="1"/>
          <p:nvPr/>
        </p:nvSpPr>
        <p:spPr>
          <a:xfrm>
            <a:off x="1124336" y="5723778"/>
            <a:ext cx="34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2,2,4-триметилпентан (изооктан)</a:t>
            </a:r>
          </a:p>
          <a:p>
            <a:pPr algn="ctr"/>
            <a:r>
              <a:rPr lang="ru-RU" dirty="0"/>
              <a:t>ОЧ = 100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CF98A-D62D-4BE0-94F1-368C384D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97" y="1210468"/>
            <a:ext cx="6008924" cy="604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55F0A9-5E07-41E8-9C4B-10858DAFFDB8}"/>
              </a:ext>
            </a:extLst>
          </p:cNvPr>
          <p:cNvSpPr txBox="1"/>
          <p:nvPr/>
        </p:nvSpPr>
        <p:spPr>
          <a:xfrm>
            <a:off x="4222202" y="223300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Эталонные углеводороды: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6996B-3E75-4DE2-881F-733058159FF8}"/>
              </a:ext>
            </a:extLst>
          </p:cNvPr>
          <p:cNvSpPr txBox="1"/>
          <p:nvPr/>
        </p:nvSpPr>
        <p:spPr>
          <a:xfrm>
            <a:off x="7547696" y="5723778"/>
            <a:ext cx="2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н-гептан</a:t>
            </a:r>
          </a:p>
          <a:p>
            <a:pPr algn="ctr"/>
            <a:r>
              <a:rPr lang="ru-RU" dirty="0"/>
              <a:t>ОЧ =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A3E860-A481-4147-8CB2-C3DBFEE4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47" y="1482967"/>
            <a:ext cx="6133454" cy="57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/>
          <a:stretch/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7620"/>
            <a:ext cx="12192000" cy="68656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75006"/>
            <a:ext cx="8961953" cy="725335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ОКТАНОВЫЕ ЧИСЛА ИНДИВИДУАЛЬНЫХ УГЛЕВОДОРОДОВ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3" y="908426"/>
            <a:ext cx="1028614" cy="239337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B3CB166E-6A45-490B-937F-1911AB5C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123" y="1425743"/>
            <a:ext cx="5363268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Наименьшим ОЧ обладают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алканы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нормального строения, наивысшим – ароматические УВ.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нормальных алканов резко снижается с увеличением их молекулярной массы.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изопарафинов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значительно выше, чем у алканов нормального строения.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Олефиновые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УВ обладают более высокими ОЧ в сравнении с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алканами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с тем же числом атомов углерода.</a:t>
            </a:r>
          </a:p>
          <a:p>
            <a:pPr marL="285750" indent="-285750">
              <a:spcBef>
                <a:spcPts val="600"/>
              </a:spcBef>
              <a:buClr>
                <a:srgbClr val="80BF44"/>
              </a:buClr>
              <a:buFont typeface="Wingdings" panose="05000000000000000000" pitchFamily="2" charset="2"/>
              <a:buChar char="§"/>
            </a:pPr>
            <a:r>
              <a:rPr lang="ru-RU" altLang="ru-RU" sz="1800" dirty="0">
                <a:latin typeface="+mn-lt"/>
                <a:cs typeface="Arial" panose="020B0604020202020204" pitchFamily="34" charset="0"/>
              </a:rPr>
              <a:t>ОЧ </a:t>
            </a:r>
            <a:r>
              <a:rPr lang="ru-RU" altLang="ru-RU" sz="1800" dirty="0" err="1">
                <a:latin typeface="+mn-lt"/>
                <a:cs typeface="Arial" panose="020B0604020202020204" pitchFamily="34" charset="0"/>
              </a:rPr>
              <a:t>аренов</a:t>
            </a:r>
            <a:r>
              <a:rPr lang="ru-RU" altLang="ru-RU" sz="1800" dirty="0">
                <a:latin typeface="+mn-lt"/>
                <a:cs typeface="Arial" panose="020B0604020202020204" pitchFamily="34" charset="0"/>
              </a:rPr>
              <a:t> повышается с увеличением числа углеродных атомов.</a:t>
            </a:r>
            <a:endParaRPr lang="ru-RU" altLang="ru-RU" sz="1800" b="1" dirty="0">
              <a:cs typeface="Arial" panose="020B0604020202020204" pitchFamily="34" charset="0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A3A20D6-295B-4E59-A66A-0AD31792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166937"/>
              </p:ext>
            </p:extLst>
          </p:nvPr>
        </p:nvGraphicFramePr>
        <p:xfrm>
          <a:off x="172325" y="1210468"/>
          <a:ext cx="5653190" cy="5605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Graph" r:id="rId5" imgW="3920760" imgH="3888000" progId="Origin95.Graph">
                  <p:embed/>
                </p:oleObj>
              </mc:Choice>
              <mc:Fallback>
                <p:oleObj name="Graph" r:id="rId5" imgW="3920760" imgH="3888000" progId="Origin95.Graph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812FB9FA-11F2-4BEE-A570-BEBC1C6C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325" y="1210468"/>
                        <a:ext cx="5653190" cy="5605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9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54" y="1010109"/>
                <a:ext cx="8534399" cy="461665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9EC6FE-39AF-44FD-B45C-2EC2A0595255}"/>
              </a:ext>
            </a:extLst>
          </p:cNvPr>
          <p:cNvSpPr txBox="1"/>
          <p:nvPr/>
        </p:nvSpPr>
        <p:spPr>
          <a:xfrm>
            <a:off x="838200" y="1419392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60C2515-46B3-46AF-8E00-DA247FDC3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16728"/>
              </p:ext>
            </p:extLst>
          </p:nvPr>
        </p:nvGraphicFramePr>
        <p:xfrm>
          <a:off x="595746" y="1504710"/>
          <a:ext cx="11177156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424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52309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449423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смеси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0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каждого компонента по исследовательскому методу;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октанового числа каждого компонента (ОЧ ИМ) на его объемную долю (октановое число, средневзвешенное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</a:t>
                      </a:r>
                      <a:r>
                        <a:rPr lang="en-US" dirty="0"/>
                        <a:t>R0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 каждого компонента, умноженных на его объемную долю (произведения, средневзвешенные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J</a:t>
                      </a:r>
                      <a:r>
                        <a:rPr lang="en-US" baseline="-25000" dirty="0" err="1"/>
                        <a:t>x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чувствительности каждого компонента (</a:t>
                      </a:r>
                      <a:r>
                        <a:rPr lang="en-US" dirty="0"/>
                        <a:t>J</a:t>
                      </a:r>
                      <a:r>
                        <a:rPr lang="ru-RU" dirty="0"/>
                        <a:t>)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5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1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процентного содержания олефинов в каждом компоненте на его объемную долю;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2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Квадрат суммы произведений процентного содержания олефинов в каждом компоненте на его объемную долю (квадрат суммы, средневзвешенной по объему);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 произведений квадрата содержания ароматических углеводородов в каждом компоненте на его объемную долю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ru-RU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Квадрат суммы произведений процентного содержания ароматических углеводородов в каждом компоненте на его объемную долю (квадрат суммы, средневзвешенной по объему).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49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</p:spTree>
    <p:extLst>
      <p:ext uri="{BB962C8B-B14F-4D97-AF65-F5344CB8AC3E}">
        <p14:creationId xmlns:p14="http://schemas.microsoft.com/office/powerpoint/2010/main" val="304400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/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расч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об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7D189D5-53A3-4F22-8085-47DE9B4F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1931437"/>
                <a:ext cx="10997045" cy="494815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838200" y="6477396"/>
            <a:ext cx="1093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*</a:t>
            </a:r>
            <a:r>
              <a:rPr lang="ru-RU" sz="1200" dirty="0" err="1"/>
              <a:t>Паркаш</a:t>
            </a:r>
            <a:r>
              <a:rPr lang="ru-RU" sz="1200" dirty="0"/>
              <a:t> </a:t>
            </a:r>
            <a:r>
              <a:rPr lang="ru-RU" sz="1200" dirty="0" err="1"/>
              <a:t>Суриндер</a:t>
            </a:r>
            <a:r>
              <a:rPr lang="ru-RU" sz="1200" dirty="0"/>
              <a:t> Справочник по переработке нефти / Перевод с английского. – М: ООО Премиум Инжиниринг, 2012. – 776 с., ил. – (Промышленный инжиниринг)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838200" y="1175317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Изучение данных по смешению компонентов бензина показало, что нелинейность поведения компонентов бензина при смешении можно описать следующим образом: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32531"/>
              </p:ext>
            </p:extLst>
          </p:nvPr>
        </p:nvGraphicFramePr>
        <p:xfrm>
          <a:off x="855290" y="2536041"/>
          <a:ext cx="1093470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 err="1"/>
                        <a:t>расч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Расчетное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(1,2)</a:t>
                      </a:r>
                      <a:r>
                        <a:rPr lang="en-US" dirty="0"/>
                        <a:t>..I</a:t>
                      </a:r>
                      <a:r>
                        <a:rPr lang="en-US" baseline="-25000" dirty="0"/>
                        <a:t>(8,9)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Коэффициенты взаимодействия компонентов;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..X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каждого компонента.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128658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Коэффициент взаимодействия для бинарной смеси можно рассчитать по следующей формуле: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факт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  <m:t>об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4572612"/>
                <a:ext cx="2852305" cy="85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7084E9-CB32-4A87-A601-16D73C01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08741"/>
              </p:ext>
            </p:extLst>
          </p:nvPr>
        </p:nvGraphicFramePr>
        <p:xfrm>
          <a:off x="3861724" y="4607247"/>
          <a:ext cx="8246921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272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407514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6972135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(A,B)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Коэффициент взаимодействия компонентов А и В;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факт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Свойство смеси, определенное в лаборатории;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</a:t>
                      </a:r>
                      <a:r>
                        <a:rPr lang="ru-RU" baseline="-25000" dirty="0"/>
                        <a:t>об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Средневзвешенное (по объему) свойство смеси;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sz="18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Объемная доля компонентов А и 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52094"/>
            <a:ext cx="9857509" cy="795672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РАСЧЕТ ОКТАНОВОГО ЧИСЛА ПРИ СМЕШЕНИИ КОМПОНЕНТОВ БЕНЗИНА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9480-C8A2-4B38-8E81-90901D6B7329}"/>
              </a:ext>
            </a:extLst>
          </p:cNvPr>
          <p:cNvSpPr txBox="1"/>
          <p:nvPr/>
        </p:nvSpPr>
        <p:spPr>
          <a:xfrm>
            <a:off x="739479" y="6340700"/>
            <a:ext cx="110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*Ю.А. Смышляева, Э.Д. Иванчина, А.В. Кравцов, Ч.Т. </a:t>
            </a:r>
            <a:r>
              <a:rPr lang="ru-RU" sz="1200" dirty="0" err="1"/>
              <a:t>Зыонг</a:t>
            </a:r>
            <a:r>
              <a:rPr lang="ru-RU" sz="1200" dirty="0"/>
              <a:t>, Ф. Фан</a:t>
            </a:r>
            <a:r>
              <a:rPr lang="en-US" sz="1200" dirty="0"/>
              <a:t> </a:t>
            </a:r>
            <a:r>
              <a:rPr lang="ru-RU" sz="1200" dirty="0"/>
              <a:t>Разработка базы данных по октановым числам для математической модели</a:t>
            </a:r>
            <a:r>
              <a:rPr lang="en-US" sz="1200" dirty="0"/>
              <a:t> </a:t>
            </a:r>
            <a:r>
              <a:rPr lang="ru-RU" sz="1200" dirty="0"/>
              <a:t>процесса компаундирования товарных бензинов</a:t>
            </a:r>
            <a:r>
              <a:rPr lang="en-US" sz="1200" dirty="0"/>
              <a:t> // </a:t>
            </a:r>
            <a:r>
              <a:rPr lang="ru-RU" sz="1200" dirty="0"/>
              <a:t>Известия Томского политехнического университета. 2011. Т. 318. №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EE436-3A12-4FB6-B721-43F5BAB00D66}"/>
              </a:ext>
            </a:extLst>
          </p:cNvPr>
          <p:cNvSpPr txBox="1"/>
          <p:nvPr/>
        </p:nvSpPr>
        <p:spPr>
          <a:xfrm>
            <a:off x="739480" y="1174804"/>
            <a:ext cx="1093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Октановое число смешения можно представить в виде суммы двух составляющих: аддитивной и неаддитивной: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4EAD1-CCFA-4754-B687-3CED2AE7EEE4}"/>
              </a:ext>
            </a:extLst>
          </p:cNvPr>
          <p:cNvSpPr txBox="1"/>
          <p:nvPr/>
        </p:nvSpPr>
        <p:spPr>
          <a:xfrm>
            <a:off x="838200" y="2536041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4F1095-6983-43A0-841E-28529B9C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019"/>
              </p:ext>
            </p:extLst>
          </p:nvPr>
        </p:nvGraphicFramePr>
        <p:xfrm>
          <a:off x="739479" y="2643387"/>
          <a:ext cx="1093470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927">
                  <a:extLst>
                    <a:ext uri="{9D8B030D-6E8A-4147-A177-3AD203B41FA5}">
                      <a16:colId xmlns:a16="http://schemas.microsoft.com/office/drawing/2014/main" val="1917427740"/>
                    </a:ext>
                  </a:extLst>
                </a:gridCol>
                <a:gridCol w="540328">
                  <a:extLst>
                    <a:ext uri="{9D8B030D-6E8A-4147-A177-3AD203B41FA5}">
                      <a16:colId xmlns:a16="http://schemas.microsoft.com/office/drawing/2014/main" val="1844782912"/>
                    </a:ext>
                  </a:extLst>
                </a:gridCol>
                <a:gridCol w="9244446">
                  <a:extLst>
                    <a:ext uri="{9D8B030D-6E8A-4147-A177-3AD203B41FA5}">
                      <a16:colId xmlns:a16="http://schemas.microsoft.com/office/drawing/2014/main" val="190316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ru-RU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см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смешения компонентов бензина;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2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В</a:t>
                      </a:r>
                      <a:endParaRPr lang="ru-RU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Суммарное отклонение октановых чисел от аддитивности;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Концентрация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компонента, </a:t>
                      </a:r>
                      <a:r>
                        <a:rPr lang="ru-RU" dirty="0" err="1"/>
                        <a:t>отн</a:t>
                      </a:r>
                      <a:r>
                        <a:rPr lang="ru-RU" dirty="0"/>
                        <a:t>. ед.;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3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ОЧ</a:t>
                      </a:r>
                      <a:r>
                        <a:rPr lang="en-US" sz="1800" kern="1200" baseline="-25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ru-RU" sz="180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Октановое число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ru-RU" dirty="0" err="1"/>
                        <a:t>го</a:t>
                      </a:r>
                      <a:r>
                        <a:rPr lang="ru-RU" dirty="0"/>
                        <a:t> компонента</a:t>
                      </a:r>
                      <a:r>
                        <a:rPr lang="en-US" dirty="0"/>
                        <a:t>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/>
                        <a:t>Количество компонентов.</a:t>
                      </a:r>
                      <a:r>
                        <a:rPr lang="ru-RU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716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588D87-18ED-4248-9DE7-B5BE47CD9D09}"/>
              </a:ext>
            </a:extLst>
          </p:cNvPr>
          <p:cNvSpPr txBox="1"/>
          <p:nvPr/>
        </p:nvSpPr>
        <p:spPr>
          <a:xfrm>
            <a:off x="838199" y="4675913"/>
            <a:ext cx="10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Суммарное отклонение В определяется следующим образом: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/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FA9003-66B2-4BD3-8BE6-91A8834C6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" y="5119867"/>
                <a:ext cx="4046976" cy="1146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/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ОЧ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см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</a:rPr>
                                    <m:t>ОЧ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+В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EEBC28-A5A3-4306-AA3D-D034FE57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53" y="1553609"/>
                <a:ext cx="332219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0D519F-212D-41D8-8728-6E218D0F35B5}"/>
              </a:ext>
            </a:extLst>
          </p:cNvPr>
          <p:cNvSpPr/>
          <p:nvPr/>
        </p:nvSpPr>
        <p:spPr>
          <a:xfrm>
            <a:off x="4939145" y="5431594"/>
            <a:ext cx="6833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/>
              <a:t>В</a:t>
            </a:r>
            <a:r>
              <a:rPr lang="en-US" i="1" baseline="-25000" dirty="0" err="1"/>
              <a:t>i</a:t>
            </a:r>
            <a:r>
              <a:rPr lang="ru-RU" i="1" dirty="0"/>
              <a:t> В</a:t>
            </a:r>
            <a:r>
              <a:rPr lang="en-US" i="1" baseline="-25000" dirty="0"/>
              <a:t>j</a:t>
            </a:r>
            <a:r>
              <a:rPr lang="ru-RU" dirty="0"/>
              <a:t> – величины, характеризующие склонность </a:t>
            </a:r>
            <a:r>
              <a:rPr lang="en-US" i="1" dirty="0" err="1"/>
              <a:t>i</a:t>
            </a:r>
            <a:r>
              <a:rPr lang="ru-RU" dirty="0"/>
              <a:t>-й молекулы к межмолекулярному взаимодействию </a:t>
            </a:r>
            <a:r>
              <a:rPr lang="en-US" dirty="0"/>
              <a:t>c </a:t>
            </a:r>
            <a:r>
              <a:rPr lang="en-US" i="1" dirty="0"/>
              <a:t>j</a:t>
            </a:r>
            <a:r>
              <a:rPr lang="ru-RU" dirty="0"/>
              <a:t>-й молекулой</a:t>
            </a:r>
          </a:p>
        </p:txBody>
      </p:sp>
    </p:spTree>
    <p:extLst>
      <p:ext uri="{BB962C8B-B14F-4D97-AF65-F5344CB8AC3E}">
        <p14:creationId xmlns:p14="http://schemas.microsoft.com/office/powerpoint/2010/main" val="242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"/>
            <a:ext cx="12192000" cy="1323439"/>
          </a:xfrm>
          <a:prstGeom prst="rect">
            <a:avLst/>
          </a:prstGeom>
          <a:solidFill>
            <a:srgbClr val="80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563092"/>
            <a:ext cx="12192000" cy="429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30"/>
          <p:cNvSpPr txBox="1"/>
          <p:nvPr/>
        </p:nvSpPr>
        <p:spPr>
          <a:xfrm>
            <a:off x="820058" y="1531257"/>
            <a:ext cx="9778669" cy="707886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Используя неаддитивную методику расчета октановых чисел, разработанную в ТПУ, определить октановое число смешения 6-ти потоков различного состава</a:t>
            </a:r>
            <a:endParaRPr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56874" y="275178"/>
            <a:ext cx="7435067" cy="795672"/>
          </a:xfrm>
        </p:spPr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1353800" y="845343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7D816-FFEF-4397-B1BC-F39C14AB3BC8}" type="slidenum">
              <a:rPr lang="ru-RU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74" y="904407"/>
            <a:ext cx="1030632" cy="240181"/>
          </a:xfrm>
          <a:prstGeom prst="rect">
            <a:avLst/>
          </a:prstGeom>
          <a:noFill/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79494E5-C10D-4A2D-AB87-A1BEF8DFC394}"/>
              </a:ext>
            </a:extLst>
          </p:cNvPr>
          <p:cNvSpPr txBox="1"/>
          <p:nvPr/>
        </p:nvSpPr>
        <p:spPr>
          <a:xfrm>
            <a:off x="820058" y="2722748"/>
            <a:ext cx="1971634" cy="400110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19050" dir="5400000" rotWithShape="0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92075" lvl="1">
              <a:defRPr sz="1900" b="1"/>
            </a:pPr>
            <a:r>
              <a:rPr lang="ru-RU" sz="2000" dirty="0">
                <a:cs typeface="Arial" panose="020B0604020202020204" pitchFamily="34" charset="0"/>
              </a:rPr>
              <a:t>Этапы решения</a:t>
            </a:r>
            <a:endParaRPr sz="2000" dirty="0"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3F2EC9-FD95-451D-9CDC-DC2F772C8FC5}"/>
              </a:ext>
            </a:extLst>
          </p:cNvPr>
          <p:cNvSpPr txBox="1"/>
          <p:nvPr/>
        </p:nvSpPr>
        <p:spPr>
          <a:xfrm>
            <a:off x="856874" y="31796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Считать исходные данные (из текстового файла);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состав смеси;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Рассчитать октановое число смеси произвольного состава;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Вывести результаты расчета.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556D2-B2AA-489F-BFB5-A8DCB3CEEAEF}"/>
              </a:ext>
            </a:extLst>
          </p:cNvPr>
          <p:cNvSpPr txBox="1"/>
          <p:nvPr/>
        </p:nvSpPr>
        <p:spPr>
          <a:xfrm>
            <a:off x="856874" y="4551222"/>
            <a:ext cx="663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Программную реализацию выполнить в среде </a:t>
            </a:r>
            <a:r>
              <a:rPr lang="en-US" dirty="0"/>
              <a:t>PascalABC.NET</a:t>
            </a:r>
          </a:p>
          <a:p>
            <a:endParaRPr lang="en-US" dirty="0"/>
          </a:p>
          <a:p>
            <a:r>
              <a:rPr lang="ru-RU" dirty="0"/>
              <a:t>Скачать актуальную версию можно по ссылке:</a:t>
            </a:r>
            <a:endParaRPr lang="en-US" dirty="0"/>
          </a:p>
          <a:p>
            <a:r>
              <a:rPr lang="en-US" dirty="0">
                <a:hlinkClick r:id="rId4"/>
              </a:rPr>
              <a:t>http://pascalabc.net/ssyilki-dlya-skachivaniya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09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1303336"/>
            <a:ext cx="7110717" cy="1325563"/>
          </a:xfrm>
        </p:spPr>
        <p:txBody>
          <a:bodyPr>
            <a:normAutofit/>
          </a:bodyPr>
          <a:lstStyle/>
          <a:p>
            <a:r>
              <a:rPr lang="ru-RU" sz="3000" dirty="0"/>
              <a:t>КОНТАКТНАЯ ИНФОРМАЦИЯ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ЧУЗЛОВ ВЯЧЕСЛАВ АЛЕКСЕЕВИЧ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к.т.н., доцент ОХИ ИШПР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Учебный корпус №2, ауд. 136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+7-962-782-66-15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chuva@tpu.ru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5" y="5097715"/>
            <a:ext cx="324324" cy="2333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5" y="3856945"/>
            <a:ext cx="375122" cy="2865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52" y="4485663"/>
            <a:ext cx="223888" cy="3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89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Другая 1">
      <a:majorFont>
        <a:latin typeface="Calibri 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7767</TotalTime>
  <Words>785</Words>
  <Application>Microsoft Office PowerPoint</Application>
  <PresentationFormat>Широкоэкранный</PresentationFormat>
  <Paragraphs>123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PFBeauSansPro-Bold</vt:lpstr>
      <vt:lpstr>Wingdings</vt:lpstr>
      <vt:lpstr>Тема Office</vt:lpstr>
      <vt:lpstr>Graph</vt:lpstr>
      <vt:lpstr>Системный анализ процессов химической технологии</vt:lpstr>
      <vt:lpstr>ОКТАНОВОЕ ЧИСЛО</vt:lpstr>
      <vt:lpstr>ОКТАНОВЫЕ ЧИСЛА ИНДИВИДУАЛЬНЫХ УГЛЕВОДОРОДОВ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РАСЧЕТ ОКТАНОВОГО ЧИСЛА ПРИ СМЕШЕНИИ КОМПОНЕНТОВ БЕНЗИНА </vt:lpstr>
      <vt:lpstr>Задача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Тришкина Екатерина Андреевна</dc:creator>
  <cp:lastModifiedBy>Вячеслав Чузлов</cp:lastModifiedBy>
  <cp:revision>82</cp:revision>
  <dcterms:created xsi:type="dcterms:W3CDTF">2020-11-19T09:51:55Z</dcterms:created>
  <dcterms:modified xsi:type="dcterms:W3CDTF">2022-01-23T13:33:34Z</dcterms:modified>
</cp:coreProperties>
</file>